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319" r:id="rId2"/>
    <p:sldId id="258" r:id="rId3"/>
    <p:sldId id="259" r:id="rId4"/>
    <p:sldId id="347" r:id="rId5"/>
    <p:sldId id="321" r:id="rId6"/>
    <p:sldId id="349" r:id="rId7"/>
    <p:sldId id="350" r:id="rId8"/>
    <p:sldId id="351" r:id="rId9"/>
    <p:sldId id="352" r:id="rId10"/>
    <p:sldId id="353" r:id="rId11"/>
    <p:sldId id="355" r:id="rId12"/>
    <p:sldId id="398" r:id="rId13"/>
    <p:sldId id="363" r:id="rId14"/>
    <p:sldId id="364" r:id="rId15"/>
    <p:sldId id="354" r:id="rId16"/>
    <p:sldId id="367" r:id="rId17"/>
    <p:sldId id="368" r:id="rId18"/>
    <p:sldId id="369" r:id="rId19"/>
    <p:sldId id="370" r:id="rId20"/>
    <p:sldId id="366" r:id="rId21"/>
    <p:sldId id="371" r:id="rId22"/>
    <p:sldId id="372" r:id="rId23"/>
    <p:sldId id="373" r:id="rId24"/>
    <p:sldId id="374" r:id="rId25"/>
    <p:sldId id="375" r:id="rId26"/>
    <p:sldId id="376" r:id="rId27"/>
    <p:sldId id="394" r:id="rId28"/>
    <p:sldId id="395" r:id="rId29"/>
    <p:sldId id="396" r:id="rId30"/>
    <p:sldId id="377" r:id="rId31"/>
    <p:sldId id="378" r:id="rId32"/>
    <p:sldId id="379" r:id="rId33"/>
    <p:sldId id="380" r:id="rId34"/>
    <p:sldId id="392" r:id="rId35"/>
    <p:sldId id="388" r:id="rId36"/>
    <p:sldId id="399" r:id="rId37"/>
    <p:sldId id="400" r:id="rId38"/>
    <p:sldId id="401" r:id="rId39"/>
    <p:sldId id="402" r:id="rId40"/>
    <p:sldId id="403" r:id="rId41"/>
    <p:sldId id="404" r:id="rId42"/>
    <p:sldId id="405" r:id="rId43"/>
    <p:sldId id="406" r:id="rId44"/>
    <p:sldId id="407" r:id="rId45"/>
    <p:sldId id="408" r:id="rId46"/>
    <p:sldId id="410" r:id="rId47"/>
    <p:sldId id="411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373" autoAdjust="0"/>
  </p:normalViewPr>
  <p:slideViewPr>
    <p:cSldViewPr snapToGrid="0">
      <p:cViewPr varScale="1">
        <p:scale>
          <a:sx n="72" d="100"/>
          <a:sy n="72" d="100"/>
        </p:scale>
        <p:origin x="17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802AC-B18C-4AAD-8C6E-999B4366EA32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C34D5-D062-4E29-B0D8-9550565F4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311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C34D5-D062-4E29-B0D8-9550565F498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801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discount = price * </a:t>
            </a:r>
            <a:r>
              <a:rPr lang="en-US" dirty="0" err="1"/>
              <a:t>discount_rate</a:t>
            </a:r>
            <a:endParaRPr lang="en-US" dirty="0"/>
          </a:p>
          <a:p>
            <a:r>
              <a:rPr lang="en-US" dirty="0" err="1"/>
              <a:t>final_price</a:t>
            </a:r>
            <a:r>
              <a:rPr lang="en-US" dirty="0"/>
              <a:t> = price - discount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C34D5-D062-4E29-B0D8-9550565F498B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213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81BE-F712-4DDC-A1D1-4814E67D0909}" type="datetime1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80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BCDC6-73FA-4C4D-B05A-C5A002A5A518}" type="datetime1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63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689F-2F29-481B-AE43-EB292EA99F5E}" type="datetime1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09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9BE61-13DC-4E59-A4C0-B9A0C59D6BEC}" type="datetime1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669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7E9E5-8A36-4A66-A53C-C73331835B1F}" type="datetime1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38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7F8C-0C28-43FA-B233-95289839B84F}" type="datetime1">
              <a:rPr lang="en-IN" smtClean="0"/>
              <a:t>15-05-2025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703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668-0AEB-414D-A695-4563BCAF2FEA}" type="datetime1">
              <a:rPr lang="en-IN" smtClean="0"/>
              <a:t>15-05-2025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23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3FA8-92E9-46FA-86E8-B50D80BD96CA}" type="datetime1">
              <a:rPr lang="en-IN" smtClean="0"/>
              <a:t>15-05-2025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007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5448-2EE9-4D1F-9977-7B1603C3D17E}" type="datetime1">
              <a:rPr lang="en-IN" smtClean="0"/>
              <a:t>15-05-2025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86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EBF6B-911A-41B0-BA27-5BE2CD5D48A1}" type="datetime1">
              <a:rPr lang="en-IN" smtClean="0"/>
              <a:t>15-05-2025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528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2827-96F1-42A6-9305-ACD17C8B91CC}" type="datetime1">
              <a:rPr lang="en-IN" smtClean="0"/>
              <a:t>15-05-2025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977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75644-1E9C-4BD2-9EF8-37895EF1F75B}" type="datetime1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FE7E-7B71-4107-A3BD-0446BD816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16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1173-BF91-D09B-E498-BB1AFE8860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36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Applications of Information and Communication Technologies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8A016-DA75-04FC-EB4A-58CB280522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18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Rabail Asghar</a:t>
            </a:r>
          </a:p>
          <a:p>
            <a:pPr algn="ctr"/>
            <a:r>
              <a:rPr lang="en-IN" sz="18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Lecturer (Computer Science)</a:t>
            </a:r>
          </a:p>
          <a:p>
            <a:pPr algn="ctr"/>
            <a:r>
              <a:rPr lang="en-IN" sz="18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COMSATS University Islamabad, Lahore Campus</a:t>
            </a:r>
          </a:p>
          <a:p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F0B36-0F3E-0C32-E75B-25DD45B6F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405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60BEF-556D-4835-0DD5-EAC45385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</a:t>
            </a:r>
            <a:r>
              <a:rPr lang="en-US" dirty="0"/>
              <a:t>: printing 1 to 5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C8E0BB-FAA8-A40D-A228-9346A70F9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97" t="30032" r="64503" b="49071"/>
          <a:stretch/>
        </p:blipFill>
        <p:spPr>
          <a:xfrm>
            <a:off x="1014538" y="1468044"/>
            <a:ext cx="7043805" cy="25554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B13A3-A982-18EE-D297-C05969A6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10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A78004-0046-F676-59BD-85233687B9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78" t="26395" r="29375" b="47136"/>
          <a:stretch/>
        </p:blipFill>
        <p:spPr>
          <a:xfrm>
            <a:off x="2686051" y="4073210"/>
            <a:ext cx="3700780" cy="277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47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0135-1797-414A-B18E-37C596865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3B809-1533-262C-431A-C70FCC8F0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Explanation</a:t>
            </a:r>
          </a:p>
          <a:p>
            <a:pPr algn="just"/>
            <a:r>
              <a:rPr lang="en-US" dirty="0"/>
              <a:t>The loop runs as long as count is less than or equal to 5.</a:t>
            </a:r>
          </a:p>
          <a:p>
            <a:pPr algn="just"/>
            <a:r>
              <a:rPr lang="en-US" dirty="0"/>
              <a:t>Each time the loop runs, it prints the current value of count and then increases count by 1(You manage the counter yourself and control when to stop).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37625-4EAA-ACB3-1CEA-F84E86565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94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97AAB-50E0-2B0A-E48B-78810A751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</a:t>
            </a:r>
            <a:r>
              <a:rPr lang="en-US" dirty="0"/>
              <a:t>: Password Checker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677A5-D9D6-3E8C-0C98-19A6DE2F3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12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68763-EB29-6D57-FAD1-3251218A3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16" y="2030368"/>
            <a:ext cx="8510540" cy="2677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C8E132-26FF-5C1E-0330-385BF9547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788" y="4692924"/>
            <a:ext cx="5703596" cy="167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45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C0F0-35FA-ED37-FCF9-96F6E71B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3663C-1657-79D7-6D65-74E89E789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 for loop in Python is used to iterate over a sequence of items (like a list, string, or range) and execute a block of code for each item in the sequence.</a:t>
            </a:r>
          </a:p>
          <a:p>
            <a:pPr algn="just"/>
            <a:r>
              <a:rPr lang="en-US" dirty="0"/>
              <a:t>It is typically used when </a:t>
            </a:r>
            <a:r>
              <a:rPr lang="en-US" b="1" dirty="0"/>
              <a:t>the number of iterations is known or when working with items in a collection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3060C-70D9-8366-4D76-42DC93D1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054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C0F0-35FA-ED37-FCF9-96F6E71B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3663C-1657-79D7-6D65-74E89E789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429" y="3552825"/>
            <a:ext cx="7886700" cy="4351338"/>
          </a:xfrm>
        </p:spPr>
        <p:txBody>
          <a:bodyPr/>
          <a:lstStyle/>
          <a:p>
            <a:pPr algn="just"/>
            <a:r>
              <a:rPr lang="en-US" b="1" dirty="0"/>
              <a:t>variable: </a:t>
            </a:r>
            <a:r>
              <a:rPr lang="en-US" dirty="0"/>
              <a:t>The loop variable that takes the value of each item in the sequence.</a:t>
            </a:r>
          </a:p>
          <a:p>
            <a:pPr algn="just"/>
            <a:r>
              <a:rPr lang="en-US" b="1" dirty="0"/>
              <a:t>sequence:</a:t>
            </a:r>
            <a:r>
              <a:rPr lang="en-US" dirty="0"/>
              <a:t> The sequence of elements you want to iterate over (e.g., a list, string, range or any other </a:t>
            </a:r>
            <a:r>
              <a:rPr lang="en-US" dirty="0" err="1"/>
              <a:t>iterable</a:t>
            </a:r>
            <a:r>
              <a:rPr lang="en-US" dirty="0"/>
              <a:t> object).</a:t>
            </a:r>
          </a:p>
          <a:p>
            <a:pPr algn="just"/>
            <a:r>
              <a:rPr lang="en-US" dirty="0"/>
              <a:t>The loop will continue to run once for each item in the sequence.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3060C-70D9-8366-4D76-42DC93D1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14</a:t>
            </a:fld>
            <a:endParaRPr lang="en-IN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87502482-A51B-59E2-A1C7-DF1438A94B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63" t="30427" r="74692" b="59766"/>
          <a:stretch/>
        </p:blipFill>
        <p:spPr>
          <a:xfrm>
            <a:off x="735760" y="1427479"/>
            <a:ext cx="7672479" cy="200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39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C0F0-35FA-ED37-FCF9-96F6E71B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Example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3663C-1657-79D7-6D65-74E89E789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Iterating Over a List of Products</a:t>
            </a:r>
          </a:p>
          <a:p>
            <a:pPr algn="just"/>
            <a:r>
              <a:rPr lang="en-US" dirty="0"/>
              <a:t>Let's say you have a list of products in your inventory, and you want to print each product's name: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3060C-70D9-8366-4D76-42DC93D1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166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A4F49-5007-D929-6549-5159FD791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for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8E6D2-90F0-38E9-DD18-8DB18296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16</a:t>
            </a:fld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8C5DEC-6497-AB73-9041-73F36703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30741" r="28556" b="56617"/>
          <a:stretch/>
        </p:blipFill>
        <p:spPr>
          <a:xfrm>
            <a:off x="2245360" y="4286246"/>
            <a:ext cx="4653280" cy="15430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4FCA4F-D9CE-BEE9-2B20-7DF0B31983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2" t="30544" r="62000" b="55827"/>
          <a:stretch/>
        </p:blipFill>
        <p:spPr>
          <a:xfrm>
            <a:off x="528487" y="1976436"/>
            <a:ext cx="8087026" cy="178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34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23760-4587-6364-E23D-7E467CE5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D6C75-591C-524A-73BE-0EF4B92EA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Here, the for loop goes through each item in the </a:t>
            </a:r>
            <a:r>
              <a:rPr lang="en-US" b="1" dirty="0"/>
              <a:t>products</a:t>
            </a:r>
            <a:r>
              <a:rPr lang="en-US" dirty="0"/>
              <a:t> list. The variable </a:t>
            </a:r>
            <a:r>
              <a:rPr lang="en-US" b="1" dirty="0"/>
              <a:t>product</a:t>
            </a:r>
            <a:r>
              <a:rPr lang="en-US" dirty="0"/>
              <a:t> takes the value of each item one by one, and the print statement outputs the product names.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D17C6-BF7A-4EED-8500-FFBDABA0C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904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5383-DF39-E285-54F9-CF33D9D0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while loop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D49C31-47C3-22A9-5F05-9EF0753BF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27" y="1690689"/>
            <a:ext cx="8347446" cy="25684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612C8-9AB0-72B6-B44F-67B0103D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18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8D4D9-2EA4-731D-3ED3-73D01EEB5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 t="30741" r="28556" b="56617"/>
          <a:stretch/>
        </p:blipFill>
        <p:spPr>
          <a:xfrm>
            <a:off x="2245360" y="4504203"/>
            <a:ext cx="4653280" cy="15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2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AE5B-2EDD-4BE7-2507-65E1901C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5595D-B0A7-86BD-9739-477FDB9D0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/>
              <a:t> starts at 0 (the first index).</a:t>
            </a:r>
          </a:p>
          <a:p>
            <a:r>
              <a:rPr lang="en-US" dirty="0" err="1"/>
              <a:t>len</a:t>
            </a:r>
            <a:r>
              <a:rPr lang="en-US" dirty="0"/>
              <a:t>(products) gives the total number of items.</a:t>
            </a:r>
          </a:p>
          <a:p>
            <a:r>
              <a:rPr lang="en-US" dirty="0"/>
              <a:t>we manually access each item using products[</a:t>
            </a:r>
            <a:r>
              <a:rPr lang="en-US" dirty="0" err="1"/>
              <a:t>i</a:t>
            </a:r>
            <a:r>
              <a:rPr lang="en-US" dirty="0"/>
              <a:t>] and then increase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C5BA2-0E4B-CA9E-2047-0CB85122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193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2</a:t>
            </a:fld>
            <a:endParaRPr lang="en-IN"/>
          </a:p>
        </p:txBody>
      </p:sp>
      <p:sp>
        <p:nvSpPr>
          <p:cNvPr id="7" name="Title 1"/>
          <p:cNvSpPr txBox="1">
            <a:spLocks noChangeArrowheads="1"/>
          </p:cNvSpPr>
          <p:nvPr/>
        </p:nvSpPr>
        <p:spPr>
          <a:xfrm>
            <a:off x="845575" y="337454"/>
            <a:ext cx="3205316" cy="740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Topics to cover</a:t>
            </a:r>
          </a:p>
        </p:txBody>
      </p:sp>
      <p:sp>
        <p:nvSpPr>
          <p:cNvPr id="9" name="object 2"/>
          <p:cNvSpPr txBox="1"/>
          <p:nvPr/>
        </p:nvSpPr>
        <p:spPr>
          <a:xfrm>
            <a:off x="590616" y="1077707"/>
            <a:ext cx="6668600" cy="2560956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509"/>
              </a:spcBef>
              <a:buClr>
                <a:srgbClr val="2CA1BE"/>
              </a:buClr>
              <a:buSzPct val="67857"/>
              <a:buFont typeface="Microsoft Sans Serif"/>
              <a:buChar char=""/>
              <a:tabLst>
                <a:tab pos="469900" algn="l"/>
                <a:tab pos="470534" algn="l"/>
              </a:tabLst>
            </a:pPr>
            <a:r>
              <a:rPr lang="en-US" sz="2800" b="1" dirty="0">
                <a:latin typeface="Arial"/>
                <a:cs typeface="Arial"/>
              </a:rPr>
              <a:t>Control Flow Statements</a:t>
            </a:r>
          </a:p>
          <a:p>
            <a:pPr marL="469900" indent="-457834">
              <a:lnSpc>
                <a:spcPct val="100000"/>
              </a:lnSpc>
              <a:spcBef>
                <a:spcPts val="509"/>
              </a:spcBef>
              <a:buClr>
                <a:srgbClr val="2CA1BE"/>
              </a:buClr>
              <a:buSzPct val="67857"/>
              <a:buFont typeface="Microsoft Sans Serif"/>
              <a:buChar char=""/>
              <a:tabLst>
                <a:tab pos="469900" algn="l"/>
                <a:tab pos="470534" algn="l"/>
              </a:tabLst>
            </a:pPr>
            <a:endParaRPr lang="en-GB" b="1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dirty="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409"/>
              </a:spcBef>
              <a:buClr>
                <a:srgbClr val="2CA1BE"/>
              </a:buClr>
              <a:buSzPct val="67857"/>
              <a:buFont typeface="Microsoft Sans Serif"/>
              <a:buChar char=""/>
              <a:tabLst>
                <a:tab pos="469900" algn="l"/>
                <a:tab pos="470534" algn="l"/>
              </a:tabLst>
            </a:pP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409"/>
              </a:spcBef>
              <a:buClr>
                <a:srgbClr val="2CA1BE"/>
              </a:buClr>
              <a:buSzPct val="67857"/>
              <a:buFont typeface="Microsoft Sans Serif"/>
              <a:buChar char=""/>
              <a:tabLst>
                <a:tab pos="469900" algn="l"/>
                <a:tab pos="470534" algn="l"/>
              </a:tabLst>
            </a:pP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385"/>
              </a:spcBef>
              <a:buClr>
                <a:srgbClr val="2CA1BE"/>
              </a:buClr>
              <a:buSzPct val="67857"/>
              <a:buFont typeface="Microsoft Sans Serif"/>
              <a:buChar char=""/>
              <a:tabLst>
                <a:tab pos="469900" algn="l"/>
                <a:tab pos="470534" algn="l"/>
              </a:tabLst>
            </a:pP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5037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F0B10-24EC-A726-860F-B731BF94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for loop instead of while loop?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DCDA0-896C-D606-8299-98A459963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20</a:t>
            </a:fld>
            <a:endParaRPr lang="en-I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24C2310-A35D-1E6C-389C-1008AB5DFE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650" y="2231581"/>
            <a:ext cx="8323964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/>
              <a:t>It is typically used when </a:t>
            </a:r>
            <a:r>
              <a:rPr lang="en-US" b="1" dirty="0"/>
              <a:t>the number of iterations is known or when working with items in a collection</a:t>
            </a:r>
            <a:r>
              <a:rPr lang="en-US" dirty="0"/>
              <a:t>.</a:t>
            </a: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For loop</a:t>
            </a:r>
            <a:r>
              <a:rPr lang="en-US" altLang="en-US" dirty="0">
                <a:latin typeface="Arial" panose="020B0604020202020204" pitchFamily="34" charset="0"/>
              </a:rPr>
              <a:t> 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shorter, cleaner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when looping over known ranges or sequences.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b="1" dirty="0">
                <a:latin typeface="Arial" panose="020B0604020202020204" pitchFamily="34" charset="0"/>
              </a:rPr>
              <a:t>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on’t have to manually update a counter or check conditions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reads more like plain English: "for each item in this list..."</a:t>
            </a:r>
          </a:p>
        </p:txBody>
      </p:sp>
    </p:spTree>
    <p:extLst>
      <p:ext uri="{BB962C8B-B14F-4D97-AF65-F5344CB8AC3E}">
        <p14:creationId xmlns:p14="http://schemas.microsoft.com/office/powerpoint/2010/main" val="4273358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0968-7C10-7104-277F-8676F4D1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Range()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12BBA-2848-F0E8-CD49-0C7EA2125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range() function is particularly useful when you want to repeat a set of instructions a specific </a:t>
            </a:r>
            <a:r>
              <a:rPr lang="en-US" u="sng" dirty="0"/>
              <a:t>number of times.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400CE-D4B4-BA77-A1EC-AD292926D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081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9DC1B-55B3-50B9-11D4-4ECA9E3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6AA41-302D-0D87-6BA9-39B54AE18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start:</a:t>
            </a:r>
            <a:r>
              <a:rPr lang="en-US" dirty="0"/>
              <a:t> The number, the sequence starts from. (</a:t>
            </a:r>
            <a:r>
              <a:rPr lang="en-US" u="sng" dirty="0"/>
              <a:t>optional</a:t>
            </a:r>
            <a:r>
              <a:rPr lang="en-US" dirty="0"/>
              <a:t>, default is 0).</a:t>
            </a:r>
          </a:p>
          <a:p>
            <a:r>
              <a:rPr lang="en-US" b="1" dirty="0"/>
              <a:t>stop:</a:t>
            </a:r>
            <a:r>
              <a:rPr lang="en-US" dirty="0"/>
              <a:t> The number the sequence stops before. (not inclusive and is </a:t>
            </a:r>
            <a:r>
              <a:rPr lang="en-US" u="sng" dirty="0"/>
              <a:t>compulsory</a:t>
            </a:r>
            <a:r>
              <a:rPr lang="en-US" dirty="0"/>
              <a:t>).</a:t>
            </a:r>
          </a:p>
          <a:p>
            <a:r>
              <a:rPr lang="en-US" b="1" dirty="0"/>
              <a:t>step: </a:t>
            </a:r>
            <a:r>
              <a:rPr lang="en-US" dirty="0"/>
              <a:t>the increment (default is 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2A69F-4CCE-F74B-3FBE-59C0FBDD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22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13AB2-E964-5F2B-CB14-B3C2F576CC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77" t="26396" r="78000" b="67086"/>
          <a:stretch/>
        </p:blipFill>
        <p:spPr>
          <a:xfrm>
            <a:off x="628650" y="1825625"/>
            <a:ext cx="7012247" cy="15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4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E7C3-FE8B-7720-FF2F-F3601D6A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Example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sz="2000" b="1" dirty="0"/>
              <a:t>print numbers from 0 to 4 using range():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D103F1-7616-238E-ABCF-7A723DFB1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349" t="26752" r="59696" b="66801"/>
          <a:stretch/>
        </p:blipFill>
        <p:spPr>
          <a:xfrm>
            <a:off x="658445" y="2353470"/>
            <a:ext cx="7989670" cy="13255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45E8C-4699-12E8-66FC-D8761705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23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2AB58-820E-315B-5515-4DDFDCB9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556" t="21852" r="44889" b="58593"/>
          <a:stretch/>
        </p:blipFill>
        <p:spPr>
          <a:xfrm>
            <a:off x="3530446" y="3764916"/>
            <a:ext cx="1879908" cy="2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96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E055-97EB-5329-7AF1-6DCB5FC4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Range()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7C158-CE90-5FF6-0B6F-32D380D3B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Specifying a Starting Point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sz="2400" dirty="0"/>
              <a:t>In this case, range(1, 6) generates numbers starting at 1 and ending before 6.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EA108-64D3-8A62-2E38-1078AF0A1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24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C0E89F-0021-081C-F9F7-F03074EAEF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5" t="26395" r="62889" b="63926"/>
          <a:stretch/>
        </p:blipFill>
        <p:spPr>
          <a:xfrm>
            <a:off x="830528" y="2454654"/>
            <a:ext cx="7482944" cy="1375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071D73-DB88-ACA2-CF37-1F3DB8D767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667" t="21260" r="46333" b="57605"/>
          <a:stretch/>
        </p:blipFill>
        <p:spPr>
          <a:xfrm>
            <a:off x="7486650" y="317"/>
            <a:ext cx="1477010" cy="219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5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E055-97EB-5329-7AF1-6DCB5FC4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Range()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7C158-CE90-5FF6-0B6F-32D380D3B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Using a Step Value</a:t>
            </a:r>
          </a:p>
          <a:p>
            <a:r>
              <a:rPr lang="en-US" dirty="0"/>
              <a:t>we can include a step value to control the increment between each number. </a:t>
            </a:r>
          </a:p>
          <a:p>
            <a:r>
              <a:rPr lang="en-US" b="1" dirty="0"/>
              <a:t>Example to print even numbers between 0 and 10: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sz="2400" dirty="0"/>
              <a:t>Here, range(0, 11, 2) generates numbers starting at 0, ending before 11, and counting by 2.</a:t>
            </a:r>
          </a:p>
          <a:p>
            <a:r>
              <a:rPr lang="en-US" sz="2600" dirty="0"/>
              <a:t>Example: checking stock levels every 2 days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EA108-64D3-8A62-2E38-1078AF0A1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25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4C1BA0-F39D-C234-8D0C-90E81BAE36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55" t="26015" r="53890" b="66099"/>
          <a:stretch/>
        </p:blipFill>
        <p:spPr>
          <a:xfrm>
            <a:off x="628650" y="3536804"/>
            <a:ext cx="8082648" cy="1157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210799-4AE8-15CA-ABB1-54E52695C7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555" t="21654" r="45890" b="55847"/>
          <a:stretch/>
        </p:blipFill>
        <p:spPr>
          <a:xfrm>
            <a:off x="7486650" y="0"/>
            <a:ext cx="1576070" cy="221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6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E055-97EB-5329-7AF1-6DCB5FC4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Range()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7C158-CE90-5FF6-0B6F-32D380D3B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b="1" dirty="0"/>
              <a:t>Using for Loop with range() in Reverse</a:t>
            </a:r>
          </a:p>
          <a:p>
            <a:pPr algn="just"/>
            <a:r>
              <a:rPr lang="en-US" dirty="0"/>
              <a:t>We can also use the range() function to count downwards by specifying a negative step value. Here’s how we can count backward from 5 to 1:</a:t>
            </a:r>
          </a:p>
          <a:p>
            <a:r>
              <a:rPr lang="en-US" b="1" dirty="0"/>
              <a:t>Example to print backwards: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 err="1"/>
              <a:t>Example:counting</a:t>
            </a:r>
            <a:r>
              <a:rPr lang="en-US" dirty="0"/>
              <a:t> down the days left until a business launch.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EA108-64D3-8A62-2E38-1078AF0A1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26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83573E-D9DE-C31E-1364-3C2DD060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3" t="26395" r="54889" b="66889"/>
          <a:stretch/>
        </p:blipFill>
        <p:spPr>
          <a:xfrm>
            <a:off x="772159" y="4256321"/>
            <a:ext cx="7599681" cy="987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B3B97-E713-E9D8-59F4-AFB9E48E6E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556" t="22049" r="44778" b="57057"/>
          <a:stretch/>
        </p:blipFill>
        <p:spPr>
          <a:xfrm>
            <a:off x="7044690" y="123943"/>
            <a:ext cx="1631950" cy="198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12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DBA3-F5EC-3874-9AAA-86D6E3855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Tracking Customer Orders-using for loop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4D3E1-74F2-48C6-F4B2-544871A1A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business tracks the number of orders placed over the first 7 days of a new product launch. Every day, the number of orders increases by 10 starting from 50.</a:t>
            </a:r>
          </a:p>
          <a:p>
            <a:r>
              <a:rPr lang="en-US" b="1" dirty="0"/>
              <a:t>Scenario:</a:t>
            </a:r>
            <a:r>
              <a:rPr lang="en-US" dirty="0"/>
              <a:t> As a business analyst, you are tracking the number of customer orders for a new product launch over the first week.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2221D-2E47-DF07-7067-3B1AF5BC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354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98A82-9D09-0928-66C6-7C854C65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28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1B71BD-DDAE-6677-3939-572295C05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14" y="481124"/>
            <a:ext cx="8508970" cy="2804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DF60BE-50C2-C7EA-607C-99BC46B59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403" y="3428999"/>
            <a:ext cx="2936444" cy="28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8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23031-BFA6-57D1-AB1D-2C2E1EEC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it yourself!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B8FF9-1A51-7044-A1A9-88F0FBE49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29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C5B45A7-637B-6CC2-3B64-9BABD5E1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b="1" dirty="0"/>
              <a:t>Tracking Customer Orders-using while loop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606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7064" y="838200"/>
            <a:ext cx="56220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/>
                <a:cs typeface="Arial"/>
              </a:rPr>
              <a:t>Control Flow Statements</a:t>
            </a:r>
          </a:p>
          <a:p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676400"/>
            <a:ext cx="8305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The statements inside your source files are generally executed from top to bottom, in the order that they appear. Control flow statements, however, 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break up the flow of execution by employing decision making/conditioning, looping, and transferring control, enabling your program to execute particular blocks of code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  <a:endParaRPr lang="en-US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196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440D0-6DBE-4D5D-53EB-C4EC7D7FA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Input()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DBF7A-2160-EF39-4D17-0B6B4FA54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</a:t>
            </a:r>
            <a:r>
              <a:rPr lang="en-US" b="1" dirty="0"/>
              <a:t>input()</a:t>
            </a:r>
            <a:r>
              <a:rPr lang="en-US" dirty="0"/>
              <a:t> function in Python is used to take input from the user. </a:t>
            </a:r>
          </a:p>
          <a:p>
            <a:pPr algn="just"/>
            <a:r>
              <a:rPr lang="en-US" b="1" dirty="0"/>
              <a:t>The input is always treated as a string</a:t>
            </a:r>
            <a:r>
              <a:rPr lang="en-US" dirty="0"/>
              <a:t>, so if you're expecting a number, you need to convert the input to the appropriate data type using </a:t>
            </a:r>
            <a:r>
              <a:rPr lang="en-US" b="1" dirty="0"/>
              <a:t>int()</a:t>
            </a:r>
            <a:r>
              <a:rPr lang="en-US" dirty="0"/>
              <a:t> for integers or </a:t>
            </a:r>
            <a:r>
              <a:rPr lang="en-US" b="1" dirty="0"/>
              <a:t>float()</a:t>
            </a:r>
            <a:r>
              <a:rPr lang="en-US" dirty="0"/>
              <a:t> for decimal numbers.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F3B72-8196-07B4-D3A1-C51F8F02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667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9108B-8ED7-0988-B4D2-BC84AAC4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5172DB-41EE-BF58-9C67-5AAF95D5E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133" t="25757" r="65892" b="67005"/>
          <a:stretch/>
        </p:blipFill>
        <p:spPr>
          <a:xfrm>
            <a:off x="746688" y="1954848"/>
            <a:ext cx="7650623" cy="11134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91767-9B6D-3E68-C5C0-6531B5DEA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83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0AAA1-C270-0F09-EB7C-56092146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E8874-36A5-C299-5A04-B0EC42954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user for his/her name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50088-4E49-A63B-9BF6-FF755831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32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1ABB5-A2E6-F3F3-2E3E-2F5B5DDC00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8" t="21654" r="36667" b="63926"/>
          <a:stretch/>
        </p:blipFill>
        <p:spPr>
          <a:xfrm>
            <a:off x="152399" y="2565082"/>
            <a:ext cx="8767763" cy="187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83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0AAA1-C270-0F09-EB7C-56092146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E8874-36A5-C299-5A04-B0EC42954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for integer input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50088-4E49-A63B-9BF6-FF755831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33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D3C466-C110-3872-120E-AA2C4868BE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8" t="21457" r="53880" b="64321"/>
          <a:stretch/>
        </p:blipFill>
        <p:spPr>
          <a:xfrm>
            <a:off x="379892" y="2898776"/>
            <a:ext cx="8550217" cy="2581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721C65-98C0-C314-1CC6-35172D8901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22" t="22329" r="37556" b="64321"/>
          <a:stretch/>
        </p:blipFill>
        <p:spPr>
          <a:xfrm>
            <a:off x="5405121" y="365126"/>
            <a:ext cx="3524988" cy="183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1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87DC-438A-4454-3ABC-F2115A19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Boolean as Input using eval()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0190A-8B2C-8828-694C-A6BDB91D1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eval() function is used to directly evaluates the input</a:t>
            </a:r>
          </a:p>
          <a:p>
            <a:pPr algn="just"/>
            <a:r>
              <a:rPr lang="en-US" dirty="0"/>
              <a:t>The input "True" will be automatically converted to the </a:t>
            </a:r>
            <a:r>
              <a:rPr lang="en-US" dirty="0" err="1"/>
              <a:t>boolean</a:t>
            </a:r>
            <a:r>
              <a:rPr lang="en-US" dirty="0"/>
              <a:t> value True, and "False" will become False.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B332C-0964-CFDB-9B5D-551CBA684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238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4F96-4AE6-75A0-287A-367AB9C4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Boolean as Input using eval()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7C722-01FA-09C8-9526-246D9B9E2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35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CE137-0D0A-EB6F-33F1-0712F7D4C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5" t="26000" r="53908" b="64124"/>
          <a:stretch/>
        </p:blipFill>
        <p:spPr>
          <a:xfrm>
            <a:off x="643492" y="2219646"/>
            <a:ext cx="7857016" cy="1026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0DCA7-34F1-9829-A396-AFD22C768C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844" t="26000" r="22111" b="64124"/>
          <a:stretch/>
        </p:blipFill>
        <p:spPr>
          <a:xfrm>
            <a:off x="995679" y="4125594"/>
            <a:ext cx="6798005" cy="117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34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291E-0DCA-B8E4-7A5C-6EDAB6F1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Example</a:t>
            </a:r>
            <a:br>
              <a:rPr lang="en-US" b="1" dirty="0"/>
            </a:br>
            <a:r>
              <a:rPr lang="en-US" sz="2800" b="1" dirty="0"/>
              <a:t>Can use either while loop or for loop to solve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1D2F1-153F-90B3-0CBB-B6CD31C61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Grocery List Entry</a:t>
            </a:r>
          </a:p>
          <a:p>
            <a:r>
              <a:rPr lang="en-US" b="1" dirty="0"/>
              <a:t>Scenario:</a:t>
            </a:r>
            <a:r>
              <a:rPr lang="en-US" dirty="0"/>
              <a:t> Ask the user how many grocery items they want to enter. Then take that many item names and store them in a list.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8F0EF-5A80-1C7A-058A-E137275CA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307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7064" y="838200"/>
            <a:ext cx="6157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append()</a:t>
            </a:r>
            <a:r>
              <a:rPr lang="en-US" sz="3600" dirty="0"/>
              <a:t>- Add an Item to a List</a:t>
            </a: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676400"/>
            <a:ext cx="830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Used to add an item to the end of the list, which is helpful for continuously collecting or updating data.</a:t>
            </a:r>
            <a:endParaRPr lang="en-US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BE010-F4A0-B1CF-7C97-FD5E148703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67" t="35672" r="64166" b="55037"/>
          <a:stretch/>
        </p:blipFill>
        <p:spPr>
          <a:xfrm>
            <a:off x="711199" y="2815321"/>
            <a:ext cx="7939824" cy="1331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F7B4E2-11F1-C5FC-B3B5-92777A9D2F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22" t="31890" r="21555" b="55037"/>
          <a:stretch/>
        </p:blipFill>
        <p:spPr>
          <a:xfrm>
            <a:off x="1333166" y="4461579"/>
            <a:ext cx="6858668" cy="187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43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50D0C-71FC-7073-94FC-0567A804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38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6C0D6-D37C-35F2-E5E8-831854FD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11" y="221950"/>
            <a:ext cx="8228680" cy="3207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EA1EF7-7959-4FC9-2672-4B5ADED67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13" y="3710764"/>
            <a:ext cx="8099778" cy="211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75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C909E-D2D9-673B-CF82-F6EBC164D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Example</a:t>
            </a:r>
            <a:br>
              <a:rPr lang="en-US" b="1" dirty="0"/>
            </a:br>
            <a:r>
              <a:rPr lang="en-US" sz="2800" b="1" dirty="0"/>
              <a:t>Can use either while loop or for loop to solve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E30B0-6123-ADEE-F044-95F9D7D70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70138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US" b="1" dirty="0"/>
              <a:t>Student Attendance Counter</a:t>
            </a:r>
          </a:p>
          <a:p>
            <a:r>
              <a:rPr lang="en-US" b="1" dirty="0"/>
              <a:t>Scenario:</a:t>
            </a:r>
            <a:r>
              <a:rPr lang="en-US" dirty="0"/>
              <a:t> Ask for the total number of students. Then for each student, ask "Present or Absent?" and count how many are present.</a:t>
            </a:r>
          </a:p>
          <a:p>
            <a:r>
              <a:rPr lang="en-US" dirty="0">
                <a:solidFill>
                  <a:srgbClr val="FF0000"/>
                </a:solidFill>
              </a:rPr>
              <a:t>Do it yourself!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CF6E3-87E6-6B67-19BF-2FCF48351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7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7064" y="838200"/>
            <a:ext cx="56220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/>
                <a:cs typeface="Arial"/>
              </a:rPr>
              <a:t>Control Flow Statements</a:t>
            </a:r>
          </a:p>
          <a:p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676400"/>
            <a:ext cx="830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The control flow statements are divided into three parts:-</a:t>
            </a:r>
          </a:p>
          <a:p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Conditional statements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Iterative statements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Transfer statements</a:t>
            </a:r>
          </a:p>
          <a:p>
            <a:pPr algn="just"/>
            <a:endParaRPr lang="en-US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812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18F24-4B98-EAC2-63C0-AA5C9650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Example</a:t>
            </a:r>
            <a:br>
              <a:rPr lang="en-US" b="1" dirty="0"/>
            </a:br>
            <a:r>
              <a:rPr lang="en-US" sz="2400" b="1" dirty="0"/>
              <a:t>Can use either while loop or for loop to solve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66628-128E-61D6-804B-864AF505E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/>
              <a:t>Age Group Categorizer</a:t>
            </a:r>
          </a:p>
          <a:p>
            <a:pPr>
              <a:buNone/>
            </a:pPr>
            <a:r>
              <a:rPr lang="en-US" b="1" dirty="0"/>
              <a:t>Problem:</a:t>
            </a:r>
            <a:br>
              <a:rPr lang="en-US" dirty="0"/>
            </a:br>
            <a:r>
              <a:rPr lang="en-US" dirty="0"/>
              <a:t>Ask the user to enter the ages of 5 people. For each person, classify them into one of these categories: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Child (age &lt; 13)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Teenager (13 ≤ age &lt; 20)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Adult (20 ≤ age &lt; 60)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Senior (age ≥ 60)</a:t>
            </a:r>
          </a:p>
          <a:p>
            <a:r>
              <a:rPr lang="en-US" dirty="0"/>
              <a:t>At the end, show how many people belong to each category.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8684D-38D7-A6BD-122D-A299BFFD3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120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FD953-C6B1-A207-788C-3413D4B55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41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D85E9D-6524-8704-AB72-5AB9D0CE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1" y="98273"/>
            <a:ext cx="7610028" cy="5844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956E03-A12F-A50A-969B-ABF9826FA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04" y="3378900"/>
            <a:ext cx="3946396" cy="334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25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E374A-70C6-6F9F-E3AB-2B08A5798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/>
              <a:t>Shopping Discount Calculator</a:t>
            </a:r>
          </a:p>
          <a:p>
            <a:pPr>
              <a:buNone/>
            </a:pPr>
            <a:r>
              <a:rPr lang="en-US" b="1" dirty="0"/>
              <a:t>Problem:</a:t>
            </a:r>
            <a:br>
              <a:rPr lang="en-US" dirty="0"/>
            </a:br>
            <a:r>
              <a:rPr lang="en-US" dirty="0"/>
              <a:t>Let a user enter the price of 5 products. For each product: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price &gt; 1000, apply a 10% discount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500 ≤ price ≤ 1000, apply a 5% discount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Else, no discount</a:t>
            </a:r>
          </a:p>
          <a:p>
            <a:r>
              <a:rPr lang="en-US" dirty="0"/>
              <a:t>Print the final price of each product and the total amount saved.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 it yourself!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D2780-6800-8A11-4D04-60745941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42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74417B-EE76-8BEF-46BE-A211A859FBFC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0000"/>
                </a:solidFill>
              </a:rPr>
              <a:t>Example</a:t>
            </a:r>
            <a:br>
              <a:rPr lang="en-US" b="1"/>
            </a:br>
            <a:r>
              <a:rPr lang="en-US" sz="2400" b="1"/>
              <a:t>Can use either while loop or for loop to solve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47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8CD0B-A434-BB10-0BAD-3BF3AC4D6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for loop </a:t>
            </a:r>
            <a:r>
              <a:rPr lang="en-US" b="1" dirty="0"/>
              <a:t>for </a:t>
            </a:r>
            <a:r>
              <a:rPr lang="en-US" b="1" dirty="0">
                <a:solidFill>
                  <a:srgbClr val="FF0000"/>
                </a:solidFill>
              </a:rPr>
              <a:t>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757C7-73A1-65E5-DE1E-DA9F06400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string is a sequence of characters. </a:t>
            </a:r>
          </a:p>
          <a:p>
            <a:r>
              <a:rPr lang="en-US" dirty="0"/>
              <a:t>A for loop can be used to iterate over each character in a string.</a:t>
            </a:r>
          </a:p>
          <a:p>
            <a:r>
              <a:rPr lang="en-US" b="1" dirty="0"/>
              <a:t>Basic 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C838C-B2D6-A959-859B-9E878C7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43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FAB5C4-FB5C-6D64-5615-2797F112A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02" y="3859619"/>
            <a:ext cx="4284172" cy="1279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319746-C2F4-05F8-3789-088B9588A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879" y="3315778"/>
            <a:ext cx="1348083" cy="23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46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C6558-F1CF-C6E3-EC47-62B8C30F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Example: </a:t>
            </a:r>
            <a:r>
              <a:rPr lang="en-US" dirty="0"/>
              <a:t>Counting Gene Codes in a DNA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D1116-3BB0-23C6-5619-97C6D7E82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Suppose you are analyzing a DNA string in a bioinformatics project. You want to </a:t>
            </a:r>
            <a:r>
              <a:rPr lang="en-US" b="1" dirty="0"/>
              <a:t>count how many times a specific nucleotide (like 'A') appears</a:t>
            </a:r>
            <a:r>
              <a:rPr lang="en-US" dirty="0"/>
              <a:t> in the DNA sequence.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79B61-3455-72EC-2E8C-F5306A77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44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3358B-07C7-DD10-CAC7-A7D36E52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721094" cy="2927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047997-8674-82E0-1C9E-14CFCDD3C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913" y="4136116"/>
            <a:ext cx="3538009" cy="1221650"/>
          </a:xfrm>
          <a:prstGeom prst="rect">
            <a:avLst/>
          </a:prstGeom>
          <a:ln w="57150"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9368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FD06A-5169-F1E0-5F34-35A068B9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Example: </a:t>
            </a:r>
            <a:r>
              <a:rPr lang="en-US" dirty="0"/>
              <a:t>Search a Word in Text (Like MS Word)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B9889-AC8F-7428-2B9C-9369C4DE5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45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6237D-013C-EBCD-D8FE-386E7C04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9" y="1690689"/>
            <a:ext cx="8825022" cy="5108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A1BC59-40DA-E3F0-D37F-079D282E8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23" y="3898531"/>
            <a:ext cx="4385744" cy="98882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0621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953F9-B031-BE8F-8263-E57FA5C18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46</a:t>
            </a:fld>
            <a:endParaRPr lang="en-IN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37BFA895-169B-5D4B-873C-7435DCE07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77" y="889451"/>
            <a:ext cx="8569841" cy="6418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400" b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document_text</a:t>
            </a:r>
            <a:r>
              <a:rPr kumimoji="0" lang="en-US" altLang="en-US" sz="1400" b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contains the text we want to search in — like content from an MS Word document.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4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search_word</a:t>
            </a:r>
            <a:r>
              <a:rPr kumimoji="0" lang="en-US" altLang="en-US" sz="1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is the word we want to find (like using Ctrl + F in Word).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count = 0</a:t>
            </a:r>
            <a:r>
              <a:rPr kumimoji="0" lang="en-US" altLang="en-US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initializes a counter to keep track of how many times the word is found.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4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text.lower</a:t>
            </a:r>
            <a:r>
              <a:rPr kumimoji="0" lang="en-US" altLang="en-US" sz="2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en-US" altLang="en-US" sz="1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and </a:t>
            </a:r>
            <a:r>
              <a:rPr kumimoji="0" lang="en-US" altLang="en-US" sz="24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search_word.lower</a:t>
            </a:r>
            <a:r>
              <a:rPr kumimoji="0" lang="en-US" altLang="en-US" sz="2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Converts both the document and the search word to lowercase so the search is case-insensitive (e.g., “Data” matches “data”).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24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text.split</a:t>
            </a:r>
            <a:r>
              <a:rPr kumimoji="0" lang="en-US" altLang="en-US" sz="2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Splits the sentence into a list of words using spaces.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Example: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"we collect data."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becomes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["we", "collect", "data."]..(a list)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DA5E39-B687-7E7D-D2C6-674A5F24D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Explanation 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518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C9011-39FA-0E62-C5F4-460A5569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Explanation 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39EF2-94A3-BE73-0817-DC185B613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  <a:defRPr/>
            </a:pPr>
            <a:r>
              <a:rPr kumimoji="0" lang="en-US" alt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for w in words:</a:t>
            </a:r>
            <a:b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Loops through each word in the list.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  <a:defRPr/>
            </a:pPr>
            <a:r>
              <a:rPr kumimoji="0" lang="en-US" altLang="en-US" sz="20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w.strip</a:t>
            </a:r>
            <a:r>
              <a:rPr kumimoji="0" lang="en-US" alt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(".")</a:t>
            </a:r>
            <a:b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Removes the period from the end of a word like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"data."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making it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"data"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so it can match correctly.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8"/>
              <a:tabLst/>
              <a:defRPr/>
            </a:pPr>
            <a:r>
              <a:rPr kumimoji="0" lang="en-US" alt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if </a:t>
            </a:r>
            <a:r>
              <a:rPr kumimoji="0" lang="en-US" altLang="en-US" sz="20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w.strip</a:t>
            </a:r>
            <a:r>
              <a:rPr kumimoji="0" lang="en-US" alt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(".") == word:</a:t>
            </a:r>
            <a:br>
              <a:rPr kumimoji="0" lang="en-US" alt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Compares the cleaned word with the search word.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9"/>
              <a:tabLst/>
              <a:defRPr/>
            </a:pPr>
            <a:r>
              <a:rPr kumimoji="0" lang="en-US" alt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count += 1</a:t>
            </a:r>
            <a:b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a match is found, it increases the count.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10"/>
              <a:tabLst/>
              <a:defRPr/>
            </a:pPr>
            <a:r>
              <a:rPr kumimoji="0" lang="en-US" alt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print(...)</a:t>
            </a:r>
            <a:b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Finally, it prints how many times the word was found in the document.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5F9AC-66E2-AC02-4A1D-E0E78C755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89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7064" y="838200"/>
            <a:ext cx="56220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/>
                <a:cs typeface="Arial"/>
              </a:rPr>
              <a:t>Control Flow Statements</a:t>
            </a:r>
          </a:p>
          <a:p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Python Control Flow Statements and Loops – PYnative">
            <a:extLst>
              <a:ext uri="{FF2B5EF4-FFF2-40B4-BE49-F238E27FC236}">
                <a16:creationId xmlns:a16="http://schemas.microsoft.com/office/drawing/2014/main" id="{AB51955F-DD77-F416-9860-AF606E3F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1335" y="1782603"/>
            <a:ext cx="5345521" cy="453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053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54429-0143-6337-A401-938A11C5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Iterative statements</a:t>
            </a:r>
            <a:br>
              <a:rPr lang="en-GB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D0BE3-9282-FA46-4C19-65AF6033A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F1F1F"/>
                </a:solidFill>
                <a:latin typeface="Google Sans"/>
              </a:rPr>
              <a:t>T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he iterative statements are also known as </a:t>
            </a:r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looping statements or repetitive statements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. The iterative statements are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used to </a:t>
            </a:r>
            <a:r>
              <a:rPr lang="en-US" b="0" i="0" u="sng" dirty="0">
                <a:solidFill>
                  <a:srgbClr val="040C28"/>
                </a:solidFill>
                <a:effectLst/>
                <a:latin typeface="Google Sans"/>
              </a:rPr>
              <a:t>execute a part of the program repeatedly as long as a given condition is True</a:t>
            </a:r>
            <a:r>
              <a:rPr lang="en-US" b="0" i="0" u="sng" dirty="0">
                <a:solidFill>
                  <a:srgbClr val="1F1F1F"/>
                </a:solidFill>
                <a:effectLst/>
                <a:latin typeface="Google Sans"/>
              </a:rPr>
              <a:t>.</a:t>
            </a:r>
            <a:endParaRPr lang="en-US" u="sng" dirty="0"/>
          </a:p>
          <a:p>
            <a:r>
              <a:rPr lang="en-US" dirty="0"/>
              <a:t>1)while loop</a:t>
            </a:r>
          </a:p>
          <a:p>
            <a:r>
              <a:rPr lang="en-US" dirty="0"/>
              <a:t>2) for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3B333-06E8-9C28-E805-4741829D3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16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526A6-5E0D-CDDF-21B7-40D5DA90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BD818-4843-2B7A-ABBE-FBDE6BB4E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while loop in Python is a control structure that allows code to be executed repeatedly as long as a certain condition is true.</a:t>
            </a:r>
          </a:p>
          <a:p>
            <a:pPr algn="just"/>
            <a:r>
              <a:rPr lang="en-US" dirty="0"/>
              <a:t>It is typically used when </a:t>
            </a:r>
            <a:r>
              <a:rPr lang="en-US" b="1" dirty="0"/>
              <a:t>the number of iterations is not known in advance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85653-F543-FF8E-63D8-F8F6B3F4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362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526A6-5E0D-CDDF-21B7-40D5DA90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82246F-6B0A-1874-EA74-FA226A88D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375" t="30894" r="71672" b="59766"/>
          <a:stretch/>
        </p:blipFill>
        <p:spPr>
          <a:xfrm>
            <a:off x="985520" y="2550159"/>
            <a:ext cx="7432026" cy="15646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85653-F543-FF8E-63D8-F8F6B3F4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7688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B21BB-05FB-3F6A-7A71-B3D1BF9EC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42617-3C7A-7FC9-81FA-AE70B63FE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condition is evaluated before the loop body executes. If the condition is True, the loop body runs.</a:t>
            </a:r>
          </a:p>
          <a:p>
            <a:pPr algn="just"/>
            <a:r>
              <a:rPr lang="en-US" dirty="0"/>
              <a:t>After each execution of the loop body, the condition is checked again. If it's still True, the loop runs again.</a:t>
            </a:r>
          </a:p>
          <a:p>
            <a:pPr algn="just"/>
            <a:r>
              <a:rPr lang="en-US" dirty="0"/>
              <a:t>The loop will stop running when the condition becomes False.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B0726-E99F-D26B-9C22-3DF5C725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AFE7E-7B71-4107-A3BD-0446BD81608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114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7934</TotalTime>
  <Words>1681</Words>
  <Application>Microsoft Office PowerPoint</Application>
  <PresentationFormat>On-screen Show (4:3)</PresentationFormat>
  <Paragraphs>206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Arial Unicode MS</vt:lpstr>
      <vt:lpstr>Calibri</vt:lpstr>
      <vt:lpstr>Calibri Light</vt:lpstr>
      <vt:lpstr>Google Sans</vt:lpstr>
      <vt:lpstr>Microsoft Sans Serif</vt:lpstr>
      <vt:lpstr>Times New Roman</vt:lpstr>
      <vt:lpstr>Office Theme</vt:lpstr>
      <vt:lpstr>Applications of Information and Communication Technologies</vt:lpstr>
      <vt:lpstr>PowerPoint Presentation</vt:lpstr>
      <vt:lpstr>PowerPoint Presentation</vt:lpstr>
      <vt:lpstr>PowerPoint Presentation</vt:lpstr>
      <vt:lpstr>PowerPoint Presentation</vt:lpstr>
      <vt:lpstr>Iterative statements </vt:lpstr>
      <vt:lpstr>while loop </vt:lpstr>
      <vt:lpstr>while loop </vt:lpstr>
      <vt:lpstr>while loop </vt:lpstr>
      <vt:lpstr>Example: printing 1 to 5 </vt:lpstr>
      <vt:lpstr>While loop</vt:lpstr>
      <vt:lpstr>Example: Password Checker</vt:lpstr>
      <vt:lpstr>for loop</vt:lpstr>
      <vt:lpstr>for loop</vt:lpstr>
      <vt:lpstr>Example</vt:lpstr>
      <vt:lpstr>Using for loop</vt:lpstr>
      <vt:lpstr>Using for loop</vt:lpstr>
      <vt:lpstr>Using while loop</vt:lpstr>
      <vt:lpstr>Explanation: </vt:lpstr>
      <vt:lpstr>Why for loop instead of while loop?</vt:lpstr>
      <vt:lpstr>Range()</vt:lpstr>
      <vt:lpstr>syntax</vt:lpstr>
      <vt:lpstr>Example  print numbers from 0 to 4 using range():</vt:lpstr>
      <vt:lpstr>Range()</vt:lpstr>
      <vt:lpstr>Range()</vt:lpstr>
      <vt:lpstr>Range()</vt:lpstr>
      <vt:lpstr>Tracking Customer Orders-using for loop</vt:lpstr>
      <vt:lpstr>PowerPoint Presentation</vt:lpstr>
      <vt:lpstr>Tracking Customer Orders-using while loop</vt:lpstr>
      <vt:lpstr>Input()</vt:lpstr>
      <vt:lpstr>Syntax</vt:lpstr>
      <vt:lpstr>Example</vt:lpstr>
      <vt:lpstr>Example</vt:lpstr>
      <vt:lpstr>Taking Boolean as Input using eval() function</vt:lpstr>
      <vt:lpstr>Taking Boolean as Input using eval() function</vt:lpstr>
      <vt:lpstr>Example Can use either while loop or for loop to solve</vt:lpstr>
      <vt:lpstr>PowerPoint Presentation</vt:lpstr>
      <vt:lpstr>PowerPoint Presentation</vt:lpstr>
      <vt:lpstr>Example Can use either while loop or for loop to solve</vt:lpstr>
      <vt:lpstr>Example Can use either while loop or for loop to solve</vt:lpstr>
      <vt:lpstr>PowerPoint Presentation</vt:lpstr>
      <vt:lpstr>PowerPoint Presentation</vt:lpstr>
      <vt:lpstr>for loop for string</vt:lpstr>
      <vt:lpstr>Example: Counting Gene Codes in a DNA Sequence</vt:lpstr>
      <vt:lpstr>Example: Search a Word in Text (Like MS Word)</vt:lpstr>
      <vt:lpstr>Explanation  </vt:lpstr>
      <vt:lpstr>Explanation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Elective – 1 : Wireless Sensor Networks</dc:title>
  <dc:creator>Mr.A.Uthiramoorthy</dc:creator>
  <cp:lastModifiedBy>Rabail Asghar</cp:lastModifiedBy>
  <cp:revision>150</cp:revision>
  <dcterms:created xsi:type="dcterms:W3CDTF">2022-03-29T11:46:45Z</dcterms:created>
  <dcterms:modified xsi:type="dcterms:W3CDTF">2025-05-17T16:33:06Z</dcterms:modified>
</cp:coreProperties>
</file>